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68" r:id="rId9"/>
    <p:sldId id="262" r:id="rId10"/>
    <p:sldId id="264" r:id="rId11"/>
    <p:sldId id="266" r:id="rId12"/>
    <p:sldId id="267" r:id="rId13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4" autoAdjust="0"/>
    <p:restoredTop sz="94660"/>
  </p:normalViewPr>
  <p:slideViewPr>
    <p:cSldViewPr>
      <p:cViewPr varScale="1">
        <p:scale>
          <a:sx n="52" d="100"/>
          <a:sy n="52" d="100"/>
        </p:scale>
        <p:origin x="3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7856" cy="514325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8861" y="0"/>
            <a:ext cx="6600824" cy="15378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29830" y="2362274"/>
            <a:ext cx="1358169" cy="42005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352305"/>
            <a:ext cx="2221359" cy="393469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52436" y="0"/>
            <a:ext cx="3135562" cy="389730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68" y="0"/>
            <a:ext cx="5591174" cy="160864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93829" y="5310391"/>
            <a:ext cx="2394169" cy="497660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901001"/>
            <a:ext cx="1821309" cy="532447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31206" y="8338429"/>
            <a:ext cx="4656793" cy="194857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48022" y="0"/>
            <a:ext cx="6591299" cy="166131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55590" y="6564783"/>
            <a:ext cx="7519400" cy="3722216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0016" y="9224093"/>
            <a:ext cx="7943849" cy="106290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57739" y="8776527"/>
            <a:ext cx="4086224" cy="15104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89406" y="2181888"/>
            <a:ext cx="9909186" cy="3092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494949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6372" y="0"/>
            <a:ext cx="12221627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20751" cy="53101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8861" y="0"/>
            <a:ext cx="6600824" cy="15378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29830" y="2362274"/>
            <a:ext cx="1358169" cy="42005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352305"/>
            <a:ext cx="2221359" cy="393469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11041" y="0"/>
            <a:ext cx="3876957" cy="369524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40" y="0"/>
            <a:ext cx="5591174" cy="165652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93829" y="5310391"/>
            <a:ext cx="2394169" cy="497660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901001"/>
            <a:ext cx="1821309" cy="532447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31206" y="8338429"/>
            <a:ext cx="4656793" cy="194857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48022" y="0"/>
            <a:ext cx="6591299" cy="166131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55590" y="6564783"/>
            <a:ext cx="7519400" cy="3722216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0016" y="9224093"/>
            <a:ext cx="7943849" cy="106290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57739" y="8776527"/>
            <a:ext cx="4086224" cy="15104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C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63768" y="2016842"/>
            <a:ext cx="6760463" cy="132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1" i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2265" y="4792098"/>
            <a:ext cx="15063469" cy="3263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494949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845">
              <a:lnSpc>
                <a:spcPct val="111000"/>
              </a:lnSpc>
              <a:spcBef>
                <a:spcPts val="95"/>
              </a:spcBef>
            </a:pPr>
            <a:r>
              <a:rPr spc="-919" dirty="0">
                <a:latin typeface="Trebuchet MS" panose="020B0603020202020204" pitchFamily="34" charset="0"/>
              </a:rPr>
              <a:t>F</a:t>
            </a:r>
            <a:r>
              <a:rPr spc="-700" dirty="0">
                <a:latin typeface="Trebuchet MS" panose="020B0603020202020204" pitchFamily="34" charset="0"/>
              </a:rPr>
              <a:t>EE</a:t>
            </a:r>
            <a:r>
              <a:rPr spc="315" dirty="0">
                <a:latin typeface="Trebuchet MS" panose="020B0603020202020204" pitchFamily="34" charset="0"/>
              </a:rPr>
              <a:t>D</a:t>
            </a:r>
            <a:r>
              <a:rPr spc="200" dirty="0">
                <a:latin typeface="Trebuchet MS" panose="020B0603020202020204" pitchFamily="34" charset="0"/>
              </a:rPr>
              <a:t>B</a:t>
            </a:r>
            <a:r>
              <a:rPr spc="330" dirty="0">
                <a:latin typeface="Trebuchet MS" panose="020B0603020202020204" pitchFamily="34" charset="0"/>
              </a:rPr>
              <a:t>A</a:t>
            </a:r>
            <a:r>
              <a:rPr spc="-180" dirty="0">
                <a:latin typeface="Trebuchet MS" panose="020B0603020202020204" pitchFamily="34" charset="0"/>
              </a:rPr>
              <a:t>C</a:t>
            </a:r>
            <a:r>
              <a:rPr spc="640" dirty="0">
                <a:latin typeface="Trebuchet MS" panose="020B0603020202020204" pitchFamily="34" charset="0"/>
              </a:rPr>
              <a:t>K</a:t>
            </a:r>
            <a:r>
              <a:rPr spc="-1415" dirty="0">
                <a:latin typeface="Trebuchet MS" panose="020B0603020202020204" pitchFamily="34" charset="0"/>
              </a:rPr>
              <a:t> </a:t>
            </a:r>
            <a:r>
              <a:rPr spc="80" dirty="0">
                <a:latin typeface="Trebuchet MS" panose="020B0603020202020204" pitchFamily="34" charset="0"/>
              </a:rPr>
              <a:t>S</a:t>
            </a:r>
            <a:r>
              <a:rPr spc="-55" dirty="0">
                <a:latin typeface="Trebuchet MS" panose="020B0603020202020204" pitchFamily="34" charset="0"/>
              </a:rPr>
              <a:t>Y</a:t>
            </a:r>
            <a:r>
              <a:rPr spc="80" dirty="0">
                <a:latin typeface="Trebuchet MS" panose="020B0603020202020204" pitchFamily="34" charset="0"/>
              </a:rPr>
              <a:t>S</a:t>
            </a:r>
            <a:r>
              <a:rPr spc="-710" dirty="0">
                <a:latin typeface="Trebuchet MS" panose="020B0603020202020204" pitchFamily="34" charset="0"/>
              </a:rPr>
              <a:t>T</a:t>
            </a:r>
            <a:r>
              <a:rPr spc="-700" dirty="0">
                <a:latin typeface="Trebuchet MS" panose="020B0603020202020204" pitchFamily="34" charset="0"/>
              </a:rPr>
              <a:t>E</a:t>
            </a:r>
            <a:r>
              <a:rPr spc="1220" dirty="0">
                <a:latin typeface="Trebuchet MS" panose="020B0603020202020204" pitchFamily="34" charset="0"/>
              </a:rPr>
              <a:t>M  </a:t>
            </a:r>
            <a:r>
              <a:rPr spc="-919" dirty="0">
                <a:latin typeface="Trebuchet MS" panose="020B0603020202020204" pitchFamily="34" charset="0"/>
              </a:rPr>
              <a:t>F</a:t>
            </a:r>
            <a:r>
              <a:rPr spc="340" dirty="0">
                <a:latin typeface="Trebuchet MS" panose="020B0603020202020204" pitchFamily="34" charset="0"/>
              </a:rPr>
              <a:t>O</a:t>
            </a:r>
            <a:r>
              <a:rPr spc="605" dirty="0">
                <a:latin typeface="Trebuchet MS" panose="020B0603020202020204" pitchFamily="34" charset="0"/>
              </a:rPr>
              <a:t>R</a:t>
            </a:r>
            <a:r>
              <a:rPr spc="-1415" dirty="0">
                <a:latin typeface="Trebuchet MS" panose="020B0603020202020204" pitchFamily="34" charset="0"/>
              </a:rPr>
              <a:t> </a:t>
            </a:r>
            <a:r>
              <a:rPr spc="340" dirty="0">
                <a:latin typeface="Trebuchet MS" panose="020B0603020202020204" pitchFamily="34" charset="0"/>
              </a:rPr>
              <a:t>O</a:t>
            </a:r>
            <a:r>
              <a:rPr spc="1000" dirty="0">
                <a:latin typeface="Trebuchet MS" panose="020B0603020202020204" pitchFamily="34" charset="0"/>
              </a:rPr>
              <a:t>N</a:t>
            </a:r>
            <a:r>
              <a:rPr spc="-250" dirty="0">
                <a:latin typeface="Trebuchet MS" panose="020B0603020202020204" pitchFamily="34" charset="0"/>
              </a:rPr>
              <a:t>L</a:t>
            </a:r>
            <a:r>
              <a:rPr spc="114" dirty="0">
                <a:latin typeface="Trebuchet MS" panose="020B0603020202020204" pitchFamily="34" charset="0"/>
              </a:rPr>
              <a:t>I</a:t>
            </a:r>
            <a:r>
              <a:rPr spc="1000" dirty="0">
                <a:latin typeface="Trebuchet MS" panose="020B0603020202020204" pitchFamily="34" charset="0"/>
              </a:rPr>
              <a:t>N</a:t>
            </a:r>
            <a:r>
              <a:rPr spc="-180" dirty="0">
                <a:latin typeface="Trebuchet MS" panose="020B0603020202020204" pitchFamily="34" charset="0"/>
              </a:rPr>
              <a:t>E</a:t>
            </a:r>
            <a:r>
              <a:rPr spc="-1415" dirty="0">
                <a:latin typeface="Trebuchet MS" panose="020B0603020202020204" pitchFamily="34" charset="0"/>
              </a:rPr>
              <a:t> </a:t>
            </a:r>
            <a:r>
              <a:rPr spc="-919" dirty="0">
                <a:latin typeface="Trebuchet MS" panose="020B0603020202020204" pitchFamily="34" charset="0"/>
              </a:rPr>
              <a:t>F</a:t>
            </a:r>
            <a:r>
              <a:rPr spc="340" dirty="0">
                <a:latin typeface="Trebuchet MS" panose="020B0603020202020204" pitchFamily="34" charset="0"/>
              </a:rPr>
              <a:t>OO</a:t>
            </a:r>
            <a:r>
              <a:rPr spc="835" dirty="0">
                <a:latin typeface="Trebuchet MS" panose="020B0603020202020204" pitchFamily="34" charset="0"/>
              </a:rPr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0633" y="5917350"/>
            <a:ext cx="423608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56870">
              <a:lnSpc>
                <a:spcPct val="111000"/>
              </a:lnSpc>
              <a:spcBef>
                <a:spcPts val="95"/>
              </a:spcBef>
            </a:pPr>
            <a:r>
              <a:rPr sz="5200" b="1" spc="4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5200" b="1" spc="-40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200" b="1" spc="7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5200" b="1" spc="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5200" b="1" spc="-40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200" b="1" spc="80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5200" b="1" spc="-8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200" b="1" spc="-5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5200" b="1" spc="-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0</a:t>
            </a:r>
            <a:r>
              <a:rPr sz="5200" b="1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1  </a:t>
            </a:r>
            <a:r>
              <a:rPr sz="5200" b="1" spc="85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5200" b="1" spc="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5200" b="1" spc="56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5200" b="1" spc="3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5200" b="1" spc="-8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200" b="1" spc="-7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5200" b="1" spc="4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5200" b="1" spc="18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5200" b="1" spc="-124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J</a:t>
            </a:r>
            <a:r>
              <a:rPr sz="5200" b="1" spc="-40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5200" b="1" spc="-1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CT</a:t>
            </a:r>
            <a:endParaRPr sz="52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9212" y="577828"/>
            <a:ext cx="7216775" cy="1104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7050" dirty="0"/>
              <a:t>Result Outcomes</a:t>
            </a:r>
            <a:endParaRPr sz="7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D9870-999B-593A-DC02-C87CC97BD680}"/>
              </a:ext>
            </a:extLst>
          </p:cNvPr>
          <p:cNvSpPr txBox="1"/>
          <p:nvPr/>
        </p:nvSpPr>
        <p:spPr>
          <a:xfrm>
            <a:off x="9601200" y="3620006"/>
            <a:ext cx="7597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code creates a visually appealing pie chart using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show the distribution of different income groups that order food online, with customized colors, hover information, and text styling.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6DDA0-A615-6E54-82A0-02316B31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404680"/>
            <a:ext cx="5887272" cy="5477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3C9D75-180B-16C3-79ED-3FF979D9AABA}"/>
              </a:ext>
            </a:extLst>
          </p:cNvPr>
          <p:cNvSpPr txBox="1"/>
          <p:nvPr/>
        </p:nvSpPr>
        <p:spPr>
          <a:xfrm>
            <a:off x="2133600" y="7882319"/>
            <a:ext cx="4244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248427"/>
            <a:ext cx="4994275" cy="1185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600" spc="70" dirty="0"/>
              <a:t>Conclusion</a:t>
            </a:r>
            <a:endParaRPr sz="7600"/>
          </a:p>
        </p:txBody>
      </p:sp>
      <p:sp>
        <p:nvSpPr>
          <p:cNvPr id="3" name="object 3"/>
          <p:cNvSpPr txBox="1"/>
          <p:nvPr/>
        </p:nvSpPr>
        <p:spPr>
          <a:xfrm>
            <a:off x="1016000" y="3619500"/>
            <a:ext cx="7544434" cy="4172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endParaRPr lang="en-US" sz="1900" dirty="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building a feedback system for our online food service using the Kaggle dataset has been a rewarding endeavor. Through this project, we've gained valuable insights into customer preferences, satisfaction levels, and areas for improvement.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B2BFE8-436C-B5ED-AC3C-1645D1FC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166" y="2767012"/>
            <a:ext cx="71259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2764" y="3464986"/>
            <a:ext cx="9491980" cy="3092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94330" marR="5080" indent="-2882265">
              <a:lnSpc>
                <a:spcPct val="111000"/>
              </a:lnSpc>
              <a:spcBef>
                <a:spcPts val="95"/>
              </a:spcBef>
            </a:pPr>
            <a:r>
              <a:rPr sz="9100" spc="-710" dirty="0"/>
              <a:t>T</a:t>
            </a:r>
            <a:r>
              <a:rPr sz="9100" spc="235" dirty="0"/>
              <a:t>H</a:t>
            </a:r>
            <a:r>
              <a:rPr sz="9100" spc="330" dirty="0"/>
              <a:t>A</a:t>
            </a:r>
            <a:r>
              <a:rPr sz="9100" spc="1000" dirty="0"/>
              <a:t>N</a:t>
            </a:r>
            <a:r>
              <a:rPr sz="9100" spc="640" dirty="0"/>
              <a:t>K</a:t>
            </a:r>
            <a:r>
              <a:rPr sz="9100" spc="-1415" dirty="0"/>
              <a:t> </a:t>
            </a:r>
            <a:r>
              <a:rPr sz="9100" spc="-55" dirty="0"/>
              <a:t>Y</a:t>
            </a:r>
            <a:r>
              <a:rPr sz="9100" spc="340" dirty="0"/>
              <a:t>O</a:t>
            </a:r>
            <a:r>
              <a:rPr sz="9100" spc="725" dirty="0"/>
              <a:t>U</a:t>
            </a:r>
            <a:r>
              <a:rPr sz="9100" spc="-1415" dirty="0"/>
              <a:t> </a:t>
            </a:r>
            <a:r>
              <a:rPr sz="9100" spc="140" dirty="0"/>
              <a:t>V</a:t>
            </a:r>
            <a:r>
              <a:rPr sz="9100" spc="-700" dirty="0"/>
              <a:t>E</a:t>
            </a:r>
            <a:r>
              <a:rPr sz="9100" spc="85" dirty="0"/>
              <a:t>R</a:t>
            </a:r>
            <a:r>
              <a:rPr sz="9100" spc="305" dirty="0"/>
              <a:t>Y  </a:t>
            </a:r>
            <a:r>
              <a:rPr sz="9100" spc="210" dirty="0"/>
              <a:t>MUCH!</a:t>
            </a:r>
            <a:endParaRPr sz="9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566678"/>
            <a:ext cx="6870065" cy="1132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250" spc="-565" dirty="0"/>
              <a:t>T</a:t>
            </a:r>
            <a:r>
              <a:rPr sz="7250" spc="-560" dirty="0"/>
              <a:t>E</a:t>
            </a:r>
            <a:r>
              <a:rPr sz="7250" spc="260" dirty="0"/>
              <a:t>A</a:t>
            </a:r>
            <a:r>
              <a:rPr sz="7250" spc="1614" dirty="0"/>
              <a:t>M</a:t>
            </a:r>
            <a:r>
              <a:rPr sz="7250" spc="-1130" dirty="0"/>
              <a:t> </a:t>
            </a:r>
            <a:r>
              <a:rPr sz="7250" spc="1200" dirty="0"/>
              <a:t>M</a:t>
            </a:r>
            <a:r>
              <a:rPr sz="7250" spc="-560" dirty="0"/>
              <a:t>E</a:t>
            </a:r>
            <a:r>
              <a:rPr sz="7250" spc="1200" dirty="0"/>
              <a:t>M</a:t>
            </a:r>
            <a:r>
              <a:rPr sz="7250" spc="160" dirty="0"/>
              <a:t>B</a:t>
            </a:r>
            <a:r>
              <a:rPr sz="7250" spc="-560" dirty="0"/>
              <a:t>E</a:t>
            </a:r>
            <a:r>
              <a:rPr sz="7250" spc="65" dirty="0"/>
              <a:t>R</a:t>
            </a:r>
            <a:r>
              <a:rPr sz="7250" spc="480" dirty="0"/>
              <a:t>S</a:t>
            </a:r>
            <a:endParaRPr sz="7250"/>
          </a:p>
        </p:txBody>
      </p:sp>
      <p:sp>
        <p:nvSpPr>
          <p:cNvPr id="3" name="object 3"/>
          <p:cNvSpPr txBox="1"/>
          <p:nvPr/>
        </p:nvSpPr>
        <p:spPr>
          <a:xfrm>
            <a:off x="212603" y="5014444"/>
            <a:ext cx="7407397" cy="174243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650240" indent="-638175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650875" algn="l"/>
              </a:tabLst>
            </a:pPr>
            <a:r>
              <a:rPr sz="5050" b="1" spc="53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Huzaifa</a:t>
            </a:r>
            <a:r>
              <a:rPr sz="5050" b="1" spc="3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050" b="1" spc="53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Shariff</a:t>
            </a:r>
            <a:endParaRPr sz="5050" dirty="0">
              <a:latin typeface="Trebuchet MS" panose="020B0603020202020204"/>
              <a:cs typeface="Trebuchet MS" panose="020B0603020202020204"/>
            </a:endParaRPr>
          </a:p>
          <a:p>
            <a:pPr marL="650240" indent="-63817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650875" algn="l"/>
              </a:tabLst>
            </a:pPr>
            <a:r>
              <a:rPr sz="5050" b="1" spc="640" dirty="0" err="1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Sugunashree</a:t>
            </a:r>
            <a:r>
              <a:rPr sz="5050" b="1" spc="3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5050" b="1" spc="111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lang="en-IN" sz="5050" b="1" spc="111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K</a:t>
            </a:r>
            <a:r>
              <a:rPr sz="5050" b="1" spc="36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endParaRPr sz="505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8489" y="5014444"/>
            <a:ext cx="5082540" cy="174243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800"/>
              </a:spcBef>
            </a:pPr>
            <a:r>
              <a:rPr sz="5050" b="1" spc="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-20211IST0003</a:t>
            </a:r>
            <a:endParaRPr sz="50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5050" b="1" spc="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-20211IST0002</a:t>
            </a:r>
            <a:endParaRPr sz="50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1238" y="1478125"/>
            <a:ext cx="6994525" cy="2561590"/>
          </a:xfrm>
          <a:custGeom>
            <a:avLst/>
            <a:gdLst/>
            <a:ahLst/>
            <a:cxnLst/>
            <a:rect l="l" t="t" r="r" b="b"/>
            <a:pathLst>
              <a:path w="6994525" h="2561590">
                <a:moveTo>
                  <a:pt x="6855190" y="2561527"/>
                </a:moveTo>
                <a:lnTo>
                  <a:pt x="142870" y="2561527"/>
                </a:lnTo>
                <a:lnTo>
                  <a:pt x="114871" y="2558757"/>
                </a:lnTo>
                <a:lnTo>
                  <a:pt x="63607" y="2537522"/>
                </a:lnTo>
                <a:lnTo>
                  <a:pt x="24004" y="2497919"/>
                </a:lnTo>
                <a:lnTo>
                  <a:pt x="2770" y="2446656"/>
                </a:lnTo>
                <a:lnTo>
                  <a:pt x="0" y="2418652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6855186" y="0"/>
                </a:lnTo>
                <a:lnTo>
                  <a:pt x="6883190" y="2770"/>
                </a:lnTo>
                <a:lnTo>
                  <a:pt x="6934453" y="24004"/>
                </a:lnTo>
                <a:lnTo>
                  <a:pt x="6974056" y="63607"/>
                </a:lnTo>
                <a:lnTo>
                  <a:pt x="6994170" y="111184"/>
                </a:lnTo>
                <a:lnTo>
                  <a:pt x="6994170" y="2450342"/>
                </a:lnTo>
                <a:lnTo>
                  <a:pt x="6974056" y="2497919"/>
                </a:lnTo>
                <a:lnTo>
                  <a:pt x="6934453" y="2537522"/>
                </a:lnTo>
                <a:lnTo>
                  <a:pt x="6883190" y="2558757"/>
                </a:lnTo>
                <a:lnTo>
                  <a:pt x="6855190" y="2561527"/>
                </a:lnTo>
                <a:close/>
              </a:path>
            </a:pathLst>
          </a:custGeom>
          <a:solidFill>
            <a:srgbClr val="F6CD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088697" y="1784243"/>
            <a:ext cx="298499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8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800" b="1" spc="-1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800" b="1" spc="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4800" b="1" spc="-2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4800" b="1" spc="-1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800" b="1" spc="60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4800" b="1" spc="-9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800" b="1" spc="-63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48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0</a:t>
            </a:r>
            <a:endParaRPr sz="48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749" y="2837120"/>
            <a:ext cx="1470723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5375"/>
              </a:lnSpc>
              <a:spcBef>
                <a:spcPts val="100"/>
              </a:spcBef>
            </a:pPr>
            <a:r>
              <a:rPr lang="en-IN" sz="4800" b="1" spc="-39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3</a:t>
            </a:r>
            <a:r>
              <a:rPr lang="en-IN" sz="4800" b="1" spc="-5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lang="en-IN" sz="4800" b="1" spc="-9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lang="en-IN" sz="4800" b="1" spc="3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4800" b="1" spc="-9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800" b="1" spc="66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4800" b="1" spc="3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4800" b="1" spc="-19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800" b="1" spc="-26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4800" b="1" spc="3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4800" b="1" spc="-99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800" b="1" spc="-39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202</a:t>
            </a:r>
            <a:r>
              <a:rPr sz="48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4</a:t>
            </a:r>
            <a:endParaRPr sz="4800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8015"/>
              </a:lnSpc>
            </a:pPr>
            <a:r>
              <a:rPr sz="7000" b="1" spc="-55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7000" b="1" spc="-21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7000" b="1" spc="58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7000" b="1" spc="-1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7000" b="1" spc="-204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7000" b="1" spc="-21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7000" b="1" spc="15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7000" b="1" spc="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7000" b="1" spc="-109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7000" b="1" spc="9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7000" b="1" spc="3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7000" b="1" spc="-109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7000" b="1" spc="-9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7000" b="1" spc="-1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7000" b="1" spc="95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7000" b="1" spc="-7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j</a:t>
            </a:r>
            <a:r>
              <a:rPr sz="7000" b="1" spc="-10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7000" b="1" spc="-2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7000" b="1" spc="44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t</a:t>
            </a:r>
            <a:endParaRPr sz="7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64722" y="1784243"/>
            <a:ext cx="111379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-450" dirty="0">
                <a:latin typeface="Verdana" panose="020B0604030504040204"/>
                <a:cs typeface="Verdana" panose="020B0604030504040204"/>
              </a:rPr>
              <a:t>0</a:t>
            </a:r>
            <a:r>
              <a:rPr sz="8000" b="0" spc="-2860" dirty="0">
                <a:latin typeface="Verdana" panose="020B0604030504040204"/>
                <a:cs typeface="Verdana" panose="020B0604030504040204"/>
              </a:rPr>
              <a:t>1</a:t>
            </a:r>
            <a:r>
              <a:rPr sz="8000" b="0" spc="-1215" dirty="0">
                <a:latin typeface="Verdana" panose="020B0604030504040204"/>
                <a:cs typeface="Verdana" panose="020B0604030504040204"/>
              </a:rPr>
              <a:t>.</a:t>
            </a:r>
            <a:endParaRPr sz="8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61238" y="4875215"/>
            <a:ext cx="6997700" cy="2830195"/>
          </a:xfrm>
          <a:custGeom>
            <a:avLst/>
            <a:gdLst/>
            <a:ahLst/>
            <a:cxnLst/>
            <a:rect l="l" t="t" r="r" b="b"/>
            <a:pathLst>
              <a:path w="6997700" h="2830195">
                <a:moveTo>
                  <a:pt x="6855186" y="2829811"/>
                </a:moveTo>
                <a:lnTo>
                  <a:pt x="142874" y="2829811"/>
                </a:lnTo>
                <a:lnTo>
                  <a:pt x="114871" y="2827040"/>
                </a:lnTo>
                <a:lnTo>
                  <a:pt x="63607" y="2805806"/>
                </a:lnTo>
                <a:lnTo>
                  <a:pt x="24004" y="2766203"/>
                </a:lnTo>
                <a:lnTo>
                  <a:pt x="2770" y="2714940"/>
                </a:lnTo>
                <a:lnTo>
                  <a:pt x="0" y="2686936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4" y="0"/>
                </a:lnTo>
                <a:lnTo>
                  <a:pt x="6855186" y="0"/>
                </a:lnTo>
                <a:lnTo>
                  <a:pt x="6883189" y="2770"/>
                </a:lnTo>
                <a:lnTo>
                  <a:pt x="6934452" y="24004"/>
                </a:lnTo>
                <a:lnTo>
                  <a:pt x="6974056" y="63607"/>
                </a:lnTo>
                <a:lnTo>
                  <a:pt x="6995290" y="114871"/>
                </a:lnTo>
                <a:lnTo>
                  <a:pt x="6997150" y="133670"/>
                </a:lnTo>
                <a:lnTo>
                  <a:pt x="6997150" y="2696140"/>
                </a:lnTo>
                <a:lnTo>
                  <a:pt x="6987185" y="2741612"/>
                </a:lnTo>
                <a:lnTo>
                  <a:pt x="6956213" y="2787964"/>
                </a:lnTo>
                <a:lnTo>
                  <a:pt x="6909860" y="2818935"/>
                </a:lnTo>
                <a:lnTo>
                  <a:pt x="6855186" y="2829811"/>
                </a:lnTo>
                <a:close/>
              </a:path>
            </a:pathLst>
          </a:custGeom>
          <a:solidFill>
            <a:srgbClr val="CBCF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92001" y="5471671"/>
            <a:ext cx="27930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000" b="1" spc="-16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0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4000" b="1" spc="-22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4000" b="1" spc="-16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000" b="1" spc="50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4000" b="1" spc="-82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-53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4000" b="1" spc="-33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0</a:t>
            </a:r>
            <a:r>
              <a:rPr sz="40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4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27327" y="6313109"/>
            <a:ext cx="36709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3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15</a:t>
            </a:r>
            <a:r>
              <a:rPr sz="4500" b="1" spc="-8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4500" b="1" spc="34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4500" b="1" spc="-93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500" b="1" spc="62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4500" b="1" spc="35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4500" b="1" spc="34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4500" b="1" spc="-93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500" b="1" spc="-370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202</a:t>
            </a:r>
            <a:r>
              <a:rPr sz="4500" b="1" dirty="0">
                <a:solidFill>
                  <a:srgbClr val="648E37"/>
                </a:solidFill>
                <a:latin typeface="Trebuchet MS" panose="020B0603020202020204"/>
                <a:cs typeface="Trebuchet MS" panose="020B0603020202020204"/>
              </a:rPr>
              <a:t>4</a:t>
            </a:r>
            <a:endParaRPr sz="4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64722" y="5084416"/>
            <a:ext cx="132397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450" dirty="0">
                <a:solidFill>
                  <a:srgbClr val="494949"/>
                </a:solidFill>
                <a:latin typeface="Verdana" panose="020B0604030504040204"/>
                <a:cs typeface="Verdana" panose="020B0604030504040204"/>
              </a:rPr>
              <a:t>0</a:t>
            </a:r>
            <a:r>
              <a:rPr sz="8000" spc="-1205" dirty="0">
                <a:solidFill>
                  <a:srgbClr val="494949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8000" spc="-1215" dirty="0">
                <a:solidFill>
                  <a:srgbClr val="494949"/>
                </a:solidFill>
                <a:latin typeface="Verdana" panose="020B0604030504040204"/>
                <a:cs typeface="Verdana" panose="020B0604030504040204"/>
              </a:rPr>
              <a:t>.</a:t>
            </a:r>
            <a:endParaRPr sz="8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1749" y="2186196"/>
            <a:ext cx="587121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spc="95" dirty="0"/>
              <a:t>I</a:t>
            </a:r>
            <a:r>
              <a:rPr sz="7800" spc="175" dirty="0"/>
              <a:t>n</a:t>
            </a:r>
            <a:r>
              <a:rPr sz="7800" spc="50" dirty="0"/>
              <a:t>t</a:t>
            </a:r>
            <a:r>
              <a:rPr sz="7800" spc="-120" dirty="0"/>
              <a:t>r</a:t>
            </a:r>
            <a:r>
              <a:rPr sz="7800" spc="110" dirty="0"/>
              <a:t>o</a:t>
            </a:r>
            <a:r>
              <a:rPr sz="7800" spc="40" dirty="0"/>
              <a:t>d</a:t>
            </a:r>
            <a:r>
              <a:rPr sz="7800" spc="170" dirty="0"/>
              <a:t>u</a:t>
            </a:r>
            <a:r>
              <a:rPr sz="7800" spc="-235" dirty="0"/>
              <a:t>c</a:t>
            </a:r>
            <a:r>
              <a:rPr sz="7800" spc="50" dirty="0"/>
              <a:t>t</a:t>
            </a:r>
            <a:r>
              <a:rPr sz="7800" spc="-240" dirty="0"/>
              <a:t>i</a:t>
            </a:r>
            <a:r>
              <a:rPr sz="7800" spc="110" dirty="0"/>
              <a:t>o</a:t>
            </a:r>
            <a:r>
              <a:rPr sz="7800" spc="620" dirty="0"/>
              <a:t>n</a:t>
            </a:r>
            <a:endParaRPr sz="7800"/>
          </a:p>
        </p:txBody>
      </p:sp>
      <p:sp>
        <p:nvSpPr>
          <p:cNvPr id="4" name="object 4"/>
          <p:cNvSpPr txBox="1"/>
          <p:nvPr/>
        </p:nvSpPr>
        <p:spPr>
          <a:xfrm>
            <a:off x="444959" y="4242741"/>
            <a:ext cx="8545195" cy="435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11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feedback system is like having a direct line of communication with your customers. It allows them to share their thoughts, opinions, and experiences with the food they've tried. </a:t>
            </a:r>
          </a:p>
          <a:p>
            <a:pPr marL="469900" marR="5080" indent="-457200">
              <a:lnSpc>
                <a:spcPct val="111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feedback can range from simple ratings to detailed reviews, giving you valuable insights into what's working well and what might need improvement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07CEBF-68D7-FD3C-DF04-5905035D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476500"/>
            <a:ext cx="6978739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165899"/>
            <a:ext cx="6990080" cy="2347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95"/>
              </a:spcBef>
            </a:pPr>
            <a:r>
              <a:rPr sz="7100" spc="245" dirty="0"/>
              <a:t>D</a:t>
            </a:r>
            <a:r>
              <a:rPr sz="7100" spc="-95" dirty="0"/>
              <a:t>e</a:t>
            </a:r>
            <a:r>
              <a:rPr sz="7100" spc="-100" dirty="0"/>
              <a:t>f</a:t>
            </a:r>
            <a:r>
              <a:rPr sz="7100" spc="-220" dirty="0"/>
              <a:t>i</a:t>
            </a:r>
            <a:r>
              <a:rPr sz="7100" spc="160" dirty="0"/>
              <a:t>n</a:t>
            </a:r>
            <a:r>
              <a:rPr sz="7100" spc="-220" dirty="0"/>
              <a:t>i</a:t>
            </a:r>
            <a:r>
              <a:rPr sz="7100" spc="160" dirty="0"/>
              <a:t>n</a:t>
            </a:r>
            <a:r>
              <a:rPr sz="7100" spc="740" dirty="0"/>
              <a:t>g</a:t>
            </a:r>
            <a:r>
              <a:rPr sz="7100" spc="-1105" dirty="0"/>
              <a:t> </a:t>
            </a:r>
            <a:r>
              <a:rPr sz="7100" spc="90" dirty="0"/>
              <a:t>K</a:t>
            </a:r>
            <a:r>
              <a:rPr sz="7100" spc="-95" dirty="0"/>
              <a:t>e</a:t>
            </a:r>
            <a:r>
              <a:rPr sz="7100" spc="385" dirty="0"/>
              <a:t>y  </a:t>
            </a:r>
            <a:r>
              <a:rPr sz="7100" spc="1170" dirty="0"/>
              <a:t>M</a:t>
            </a:r>
            <a:r>
              <a:rPr sz="7100" spc="-95" dirty="0"/>
              <a:t>e</a:t>
            </a:r>
            <a:r>
              <a:rPr sz="7100" spc="45" dirty="0"/>
              <a:t>t</a:t>
            </a:r>
            <a:r>
              <a:rPr sz="7100" spc="-110" dirty="0"/>
              <a:t>r</a:t>
            </a:r>
            <a:r>
              <a:rPr sz="7100" spc="-220" dirty="0"/>
              <a:t>i</a:t>
            </a:r>
            <a:r>
              <a:rPr sz="7100" spc="-215" dirty="0"/>
              <a:t>c</a:t>
            </a:r>
            <a:r>
              <a:rPr sz="7100" spc="730" dirty="0"/>
              <a:t>s</a:t>
            </a:r>
            <a:r>
              <a:rPr sz="7100" spc="-1105" dirty="0"/>
              <a:t> </a:t>
            </a:r>
            <a:r>
              <a:rPr sz="7100" spc="235" dirty="0"/>
              <a:t>a</a:t>
            </a:r>
            <a:r>
              <a:rPr sz="7100" spc="160" dirty="0"/>
              <a:t>n</a:t>
            </a:r>
            <a:r>
              <a:rPr sz="7100" spc="450" dirty="0"/>
              <a:t>d</a:t>
            </a:r>
            <a:r>
              <a:rPr sz="7100" spc="-1105" dirty="0"/>
              <a:t> </a:t>
            </a:r>
            <a:r>
              <a:rPr sz="7100" spc="90" dirty="0"/>
              <a:t>K</a:t>
            </a:r>
            <a:r>
              <a:rPr sz="7100" spc="-85" dirty="0"/>
              <a:t>P</a:t>
            </a:r>
            <a:r>
              <a:rPr sz="7100" spc="85" dirty="0"/>
              <a:t>I</a:t>
            </a:r>
            <a:r>
              <a:rPr sz="7100" spc="730" dirty="0"/>
              <a:t>s</a:t>
            </a:r>
            <a:endParaRPr sz="7100"/>
          </a:p>
        </p:txBody>
      </p:sp>
      <p:sp>
        <p:nvSpPr>
          <p:cNvPr id="3" name="object 3"/>
          <p:cNvSpPr txBox="1"/>
          <p:nvPr/>
        </p:nvSpPr>
        <p:spPr>
          <a:xfrm>
            <a:off x="552450" y="4150360"/>
            <a:ext cx="8293735" cy="36118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Customer Satisfaction Score (CSAT)</a:t>
            </a:r>
            <a:r>
              <a:rPr lang="en-IN" sz="28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Order Accuracy Rate</a:t>
            </a:r>
            <a:r>
              <a:rPr lang="en-IN" sz="28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Delivery Time</a:t>
            </a:r>
            <a:r>
              <a:rPr lang="en-IN" sz="28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Product Popularity.</a:t>
            </a: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Customer Retention Rate</a:t>
            </a:r>
            <a:r>
              <a:rPr lang="en-IN" sz="28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Times New Roman" panose="02020603050405020304" charset="0"/>
                <a:cs typeface="Times New Roman" panose="02020603050405020304" charset="0"/>
              </a:rPr>
              <a:t>Net Promoter Score (NPS)</a:t>
            </a:r>
            <a:r>
              <a:rPr lang="en-IN" sz="28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8100"/>
            <a:ext cx="18288000" cy="4800217"/>
            <a:chOff x="0" y="0"/>
            <a:chExt cx="18288000" cy="4800217"/>
          </a:xfrm>
        </p:grpSpPr>
        <p:sp>
          <p:nvSpPr>
            <p:cNvPr id="3" name="object 3"/>
            <p:cNvSpPr/>
            <p:nvPr/>
          </p:nvSpPr>
          <p:spPr>
            <a:xfrm>
              <a:off x="0" y="4771642"/>
              <a:ext cx="18288000" cy="28575"/>
            </a:xfrm>
            <a:custGeom>
              <a:avLst/>
              <a:gdLst/>
              <a:ahLst/>
              <a:cxnLst/>
              <a:rect l="l" t="t" r="r" b="b"/>
              <a:pathLst>
                <a:path w="18288000" h="28575">
                  <a:moveTo>
                    <a:pt x="0" y="28574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28574"/>
                  </a:lnTo>
                  <a:lnTo>
                    <a:pt x="0" y="28574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460818" cy="45540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3388" y="6982750"/>
            <a:ext cx="3774611" cy="33042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81600" y="1192187"/>
            <a:ext cx="6760463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95" dirty="0"/>
              <a:t>M</a:t>
            </a:r>
            <a:r>
              <a:rPr spc="-120" dirty="0"/>
              <a:t>e</a:t>
            </a:r>
            <a:r>
              <a:rPr spc="50" dirty="0"/>
              <a:t>t</a:t>
            </a:r>
            <a:r>
              <a:rPr spc="170" dirty="0"/>
              <a:t>h</a:t>
            </a:r>
            <a:r>
              <a:rPr spc="120" dirty="0"/>
              <a:t>o</a:t>
            </a:r>
            <a:r>
              <a:rPr spc="45" dirty="0"/>
              <a:t>d</a:t>
            </a:r>
            <a:r>
              <a:rPr spc="120" dirty="0"/>
              <a:t>o</a:t>
            </a:r>
            <a:r>
              <a:rPr spc="-245" dirty="0"/>
              <a:t>l</a:t>
            </a:r>
            <a:r>
              <a:rPr spc="120" dirty="0"/>
              <a:t>o</a:t>
            </a:r>
            <a:r>
              <a:rPr spc="395" dirty="0"/>
              <a:t>g</a:t>
            </a:r>
            <a:r>
              <a:rPr spc="645" dirty="0"/>
              <a:t>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F7C9462-5DCA-4789-04C7-21049CBC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68" y="4936083"/>
            <a:ext cx="10162031" cy="530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0447D-AE2A-C89D-25EA-CE92F060570E}"/>
              </a:ext>
            </a:extLst>
          </p:cNvPr>
          <p:cNvSpPr txBox="1"/>
          <p:nvPr/>
        </p:nvSpPr>
        <p:spPr>
          <a:xfrm>
            <a:off x="381000" y="5372100"/>
            <a:ext cx="77449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Feedback Channels.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Timeliness.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Incentives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Analyze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Continuous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Privacy and Security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9212" y="577828"/>
            <a:ext cx="7216775" cy="1104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7050" dirty="0"/>
              <a:t>Correlation</a:t>
            </a:r>
            <a:endParaRPr sz="7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D9870-999B-593A-DC02-C87CC97BD680}"/>
              </a:ext>
            </a:extLst>
          </p:cNvPr>
          <p:cNvSpPr txBox="1"/>
          <p:nvPr/>
        </p:nvSpPr>
        <p:spPr>
          <a:xfrm>
            <a:off x="9601200" y="3620006"/>
            <a:ext cx="7597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code snippet creates a heatmap visualization of a confusion matrix using seaborn and matplotlib libraries. The confusion matrix compares the actual labels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yTrue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with the predicted labels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yPred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generated by a classification model.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FCFC2-E5BD-2F0D-E0E4-C3285E1A4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9" y="1562100"/>
            <a:ext cx="8097380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570" y="1100455"/>
            <a:ext cx="14688185" cy="1422400"/>
          </a:xfrm>
        </p:spPr>
        <p:txBody>
          <a:bodyPr>
            <a:noAutofit/>
          </a:bodyPr>
          <a:lstStyle/>
          <a:p>
            <a:r>
              <a:rPr spc="95" dirty="0">
                <a:sym typeface="+mn-ea"/>
              </a:rPr>
              <a:t>I</a:t>
            </a:r>
            <a:r>
              <a:rPr lang="en-IN" spc="95" dirty="0">
                <a:sym typeface="+mn-ea"/>
              </a:rPr>
              <a:t>m</a:t>
            </a:r>
            <a:r>
              <a:rPr spc="40" dirty="0">
                <a:sym typeface="+mn-ea"/>
              </a:rPr>
              <a:t>p</a:t>
            </a:r>
            <a:r>
              <a:rPr spc="114" dirty="0">
                <a:sym typeface="+mn-ea"/>
              </a:rPr>
              <a:t>o</a:t>
            </a:r>
            <a:r>
              <a:rPr spc="-95" dirty="0">
                <a:sym typeface="+mn-ea"/>
              </a:rPr>
              <a:t>r</a:t>
            </a:r>
            <a:r>
              <a:rPr spc="55" dirty="0">
                <a:sym typeface="+mn-ea"/>
              </a:rPr>
              <a:t>t</a:t>
            </a:r>
            <a:r>
              <a:rPr spc="250" dirty="0">
                <a:sym typeface="+mn-ea"/>
              </a:rPr>
              <a:t>a</a:t>
            </a:r>
            <a:r>
              <a:rPr spc="175" dirty="0">
                <a:sym typeface="+mn-ea"/>
              </a:rPr>
              <a:t>n</a:t>
            </a:r>
            <a:r>
              <a:rPr spc="-200" dirty="0">
                <a:sym typeface="+mn-ea"/>
              </a:rPr>
              <a:t>c</a:t>
            </a:r>
            <a:r>
              <a:rPr spc="325" dirty="0">
                <a:sym typeface="+mn-ea"/>
              </a:rPr>
              <a:t>e</a:t>
            </a:r>
            <a:r>
              <a:rPr spc="-1095" dirty="0">
                <a:sym typeface="+mn-ea"/>
              </a:rPr>
              <a:t> </a:t>
            </a:r>
            <a:r>
              <a:rPr spc="114" dirty="0">
                <a:sym typeface="+mn-ea"/>
              </a:rPr>
              <a:t>o</a:t>
            </a:r>
            <a:r>
              <a:rPr spc="275" dirty="0">
                <a:sym typeface="+mn-ea"/>
              </a:rPr>
              <a:t>f  </a:t>
            </a:r>
            <a:r>
              <a:rPr spc="175" dirty="0">
                <a:sym typeface="+mn-ea"/>
              </a:rPr>
              <a:t>Customer </a:t>
            </a:r>
            <a:r>
              <a:rPr spc="180" dirty="0">
                <a:sym typeface="+mn-ea"/>
              </a:rPr>
              <a:t> </a:t>
            </a:r>
            <a:r>
              <a:rPr spc="10" dirty="0">
                <a:sym typeface="+mn-ea"/>
              </a:rPr>
              <a:t>Feedback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470" y="4392930"/>
            <a:ext cx="15963265" cy="3663315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Insight into Customer Preferences</a:t>
            </a:r>
            <a:r>
              <a:rPr lang="en-I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Identifying Areas for Improvement.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Enhancing Customer Satisfaction.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Building Trust and Loyalty.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Staying Competitive.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Driving Innovation.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409700"/>
            <a:ext cx="8052881" cy="1174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95"/>
              </a:spcBef>
            </a:pPr>
            <a:r>
              <a:rPr lang="en-IN" sz="7600" dirty="0"/>
              <a:t>Implementation</a:t>
            </a:r>
            <a:endParaRPr sz="760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3467100"/>
            <a:ext cx="7855583" cy="4035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the dataset</a:t>
            </a: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Selection</a:t>
            </a: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Collection.</a:t>
            </a: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</a:p>
          <a:p>
            <a:pPr marL="469900" marR="5080" indent="-457200">
              <a:lnSpc>
                <a:spcPct val="112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  <a:r>
              <a:rPr lang="en-US" sz="1900" dirty="0">
                <a:latin typeface="Verdana" panose="020B0604030504040204"/>
                <a:cs typeface="Verdana" panose="020B0604030504040204"/>
              </a:rPr>
              <a:t>.</a:t>
            </a:r>
          </a:p>
          <a:p>
            <a:pPr marL="12700" marR="5080">
              <a:lnSpc>
                <a:spcPct val="112000"/>
              </a:lnSpc>
              <a:spcBef>
                <a:spcPts val="100"/>
              </a:spcBef>
            </a:pPr>
            <a:endParaRPr lang="en-US" sz="1900" dirty="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lang="en-US" sz="1900" dirty="0">
                <a:latin typeface="Verdana" panose="020B0604030504040204"/>
                <a:cs typeface="Verdana" panose="020B0604030504040204"/>
              </a:rPr>
              <a:t>.</a:t>
            </a:r>
            <a:endParaRPr lang="en-IN" sz="1900" dirty="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86E620-5DF9-2D24-7B34-C5AFEACB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83" y="3102530"/>
            <a:ext cx="9441817" cy="531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328</Words>
  <Application>Microsoft Office PowerPoint</Application>
  <PresentationFormat>Custom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Times New Roman</vt:lpstr>
      <vt:lpstr>Trebuchet MS</vt:lpstr>
      <vt:lpstr>Verdana</vt:lpstr>
      <vt:lpstr>Office Theme</vt:lpstr>
      <vt:lpstr>FEEDBACK SYSTEM  FOR ONLINE FOOD</vt:lpstr>
      <vt:lpstr>TEAM MEMBERS</vt:lpstr>
      <vt:lpstr>01.</vt:lpstr>
      <vt:lpstr>Introduction</vt:lpstr>
      <vt:lpstr>Defining Key  Metrics and KPIs</vt:lpstr>
      <vt:lpstr>Methodology</vt:lpstr>
      <vt:lpstr>Correlation</vt:lpstr>
      <vt:lpstr>Importance of  Customer  Feedback</vt:lpstr>
      <vt:lpstr>Implementation</vt:lpstr>
      <vt:lpstr>Result Outcomes</vt:lpstr>
      <vt:lpstr>Conclusion</vt:lpstr>
      <vt:lpstr>THANK YOU VERY 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SYSTEM  FOR ONLINE FOOD</dc:title>
  <dc:creator>Huzaifa Shariff</dc:creator>
  <cp:keywords>DAGFLzElyfM,BAGFIaRJArw</cp:keywords>
  <cp:lastModifiedBy>HUZAIFA SHARIFF</cp:lastModifiedBy>
  <cp:revision>5</cp:revision>
  <dcterms:created xsi:type="dcterms:W3CDTF">2024-05-14T15:44:02Z</dcterms:created>
  <dcterms:modified xsi:type="dcterms:W3CDTF">2024-05-15T04:17:33Z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2024-05-14T05:30:00Z</vt:filetime>
  </property>
  <property fmtid="{D5CDD505-2E9C-101B-9397-08002B2CF9AE}" pid="3" name="Creator">
    <vt:lpwstr>Canva</vt:lpwstr>
  </property>
  <property fmtid="{D5CDD505-2E9C-101B-9397-08002B2CF9AE}" pid="4" name="LastSaved">
    <vt:filetime>2024-05-14T05:30:00Z</vt:filetime>
  </property>
  <property fmtid="{D5CDD505-2E9C-101B-9397-08002B2CF9AE}" pid="5" name="ICV">
    <vt:lpwstr>5683E6159C534C51A0D5235DE3A12911_12</vt:lpwstr>
  </property>
  <property fmtid="{D5CDD505-2E9C-101B-9397-08002B2CF9AE}" pid="6" name="KSOProductBuildVer">
    <vt:lpwstr>1033-12.2.0.16909</vt:lpwstr>
  </property>
</Properties>
</file>